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3"/>
  </p:notesMasterIdLst>
  <p:sldIdLst>
    <p:sldId id="257" r:id="rId3"/>
    <p:sldId id="258" r:id="rId4"/>
    <p:sldId id="259" r:id="rId5"/>
    <p:sldId id="260" r:id="rId6"/>
    <p:sldId id="262" r:id="rId7"/>
    <p:sldId id="264" r:id="rId8"/>
    <p:sldId id="265" r:id="rId9"/>
    <p:sldId id="266" r:id="rId10"/>
    <p:sldId id="267" r:id="rId11"/>
    <p:sldId id="268" r:id="rId12"/>
    <p:sldId id="269" r:id="rId13"/>
    <p:sldId id="271" r:id="rId14"/>
    <p:sldId id="272" r:id="rId15"/>
    <p:sldId id="273" r:id="rId16"/>
    <p:sldId id="274" r:id="rId17"/>
    <p:sldId id="275" r:id="rId18"/>
    <p:sldId id="276" r:id="rId19"/>
    <p:sldId id="278" r:id="rId20"/>
    <p:sldId id="277" r:id="rId21"/>
    <p:sldId id="280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77" autoAdjust="0"/>
    <p:restoredTop sz="94434" autoAdjust="0"/>
  </p:normalViewPr>
  <p:slideViewPr>
    <p:cSldViewPr snapToGrid="0">
      <p:cViewPr varScale="1">
        <p:scale>
          <a:sx n="70" d="100"/>
          <a:sy n="70" d="100"/>
        </p:scale>
        <p:origin x="738" y="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85F3A5-6F88-4C69-94DF-B2D0C496CB29}" type="datetimeFigureOut">
              <a:rPr lang="en-US" smtClean="0"/>
              <a:t>3/11/2018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A583AA-6131-4CA0-A12B-89F5FE9D81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5901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A583AA-6131-4CA0-A12B-89F5FE9D81F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1070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A583AA-6131-4CA0-A12B-89F5FE9D81F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3317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62DBB4-882E-4C33-98EC-1F8B5E93203C}" type="slidenum">
              <a:rPr lang="en-US" smtClean="0">
                <a:solidFill>
                  <a:prstClr val="black"/>
                </a:solidFill>
              </a:rPr>
              <a:pPr/>
              <a:t>20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81940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69737-3B6F-457E-8392-79585BE564B9}" type="datetimeFigureOut">
              <a:rPr lang="en-US" smtClean="0"/>
              <a:t>3/11/2018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CBFCB-1F27-4BC9-B492-55A9257BC9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888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69737-3B6F-457E-8392-79585BE564B9}" type="datetimeFigureOut">
              <a:rPr lang="en-US" smtClean="0"/>
              <a:t>3/11/2018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CBFCB-1F27-4BC9-B492-55A9257BC9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6998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69737-3B6F-457E-8392-79585BE564B9}" type="datetimeFigureOut">
              <a:rPr lang="en-US" smtClean="0"/>
              <a:t>3/11/2018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CBFCB-1F27-4BC9-B492-55A9257BC9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4814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3/11/2018</a:t>
            </a:fld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10627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3/11/2018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34736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3/11/2018</a:t>
            </a:fld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98564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3/11/2018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8769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3/11/2018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86398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3/11/2018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99004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3/11/2018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2593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3/11/2018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4874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69737-3B6F-457E-8392-79585BE564B9}" type="datetimeFigureOut">
              <a:rPr lang="en-US" smtClean="0"/>
              <a:t>3/11/2018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CBFCB-1F27-4BC9-B492-55A9257BC9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6106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3/11/2018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93006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3/11/2018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16828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3/11/2018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055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69737-3B6F-457E-8392-79585BE564B9}" type="datetimeFigureOut">
              <a:rPr lang="en-US" smtClean="0"/>
              <a:t>3/11/2018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CBFCB-1F27-4BC9-B492-55A9257BC9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339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69737-3B6F-457E-8392-79585BE564B9}" type="datetimeFigureOut">
              <a:rPr lang="en-US" smtClean="0"/>
              <a:t>3/11/2018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CBFCB-1F27-4BC9-B492-55A9257BC9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05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69737-3B6F-457E-8392-79585BE564B9}" type="datetimeFigureOut">
              <a:rPr lang="en-US" smtClean="0"/>
              <a:t>3/11/2018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CBFCB-1F27-4BC9-B492-55A9257BC9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191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69737-3B6F-457E-8392-79585BE564B9}" type="datetimeFigureOut">
              <a:rPr lang="en-US" smtClean="0"/>
              <a:t>3/11/2018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CBFCB-1F27-4BC9-B492-55A9257BC9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290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69737-3B6F-457E-8392-79585BE564B9}" type="datetimeFigureOut">
              <a:rPr lang="en-US" smtClean="0"/>
              <a:t>3/11/2018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CBFCB-1F27-4BC9-B492-55A9257BC9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701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69737-3B6F-457E-8392-79585BE564B9}" type="datetimeFigureOut">
              <a:rPr lang="en-US" smtClean="0"/>
              <a:t>3/11/2018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CBFCB-1F27-4BC9-B492-55A9257BC9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1135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69737-3B6F-457E-8392-79585BE564B9}" type="datetimeFigureOut">
              <a:rPr lang="en-US" smtClean="0"/>
              <a:t>3/11/2018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CBFCB-1F27-4BC9-B492-55A9257BC9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387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869737-3B6F-457E-8392-79585BE564B9}" type="datetimeFigureOut">
              <a:rPr lang="en-US" smtClean="0"/>
              <a:t>3/11/2018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CCBFCB-1F27-4BC9-B492-55A9257BC9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084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3/11/2018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 sz="180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59670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1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534" y="159023"/>
            <a:ext cx="2332636" cy="176502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8908" y="0"/>
            <a:ext cx="2332636" cy="176502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128" y="4445224"/>
            <a:ext cx="2162175" cy="211455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4242" y="4445224"/>
            <a:ext cx="2162175" cy="211455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5947" y="3271572"/>
            <a:ext cx="3295650" cy="3143250"/>
          </a:xfrm>
          <a:prstGeom prst="rect">
            <a:avLst/>
          </a:prstGeom>
        </p:spPr>
      </p:pic>
      <p:pic>
        <p:nvPicPr>
          <p:cNvPr id="8" name="Picture 7" descr="Blume1002.gif"/>
          <p:cNvPicPr>
            <a:picLocks noChangeAspect="1"/>
          </p:cNvPicPr>
          <p:nvPr/>
        </p:nvPicPr>
        <p:blipFill>
          <a:blip r:embed="rId5" cstate="print">
            <a:lum/>
          </a:blip>
          <a:stretch>
            <a:fillRect/>
          </a:stretch>
        </p:blipFill>
        <p:spPr>
          <a:xfrm>
            <a:off x="4455947" y="6035765"/>
            <a:ext cx="2457450" cy="685800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2049338" y="682060"/>
            <a:ext cx="7758292" cy="3010486"/>
            <a:chOff x="1345632" y="745964"/>
            <a:chExt cx="9016312" cy="3770263"/>
          </a:xfrm>
        </p:grpSpPr>
        <p:sp>
          <p:nvSpPr>
            <p:cNvPr id="4" name="Horizontal Scroll 3"/>
            <p:cNvSpPr/>
            <p:nvPr/>
          </p:nvSpPr>
          <p:spPr>
            <a:xfrm>
              <a:off x="1345632" y="1024662"/>
              <a:ext cx="9016312" cy="3245224"/>
            </a:xfrm>
            <a:prstGeom prst="horizontalScroll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2236058" y="745964"/>
              <a:ext cx="7540283" cy="377026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sz="19900" b="1" cap="none" spc="0" dirty="0" err="1" smtClean="0">
                  <a:ln/>
                  <a:solidFill>
                    <a:srgbClr val="FFFF00"/>
                  </a:solidFill>
                  <a:effectLst/>
                  <a:latin typeface="NikoshBAN" panose="02000000000000000000" pitchFamily="2" charset="0"/>
                  <a:cs typeface="NikoshBAN" panose="02000000000000000000" pitchFamily="2" charset="0"/>
                </a:rPr>
                <a:t>স্বাগতম</a:t>
              </a:r>
              <a:endParaRPr lang="en-US" sz="19900" b="1" cap="none" spc="0" dirty="0">
                <a:ln/>
                <a:solidFill>
                  <a:srgbClr val="FFFF00"/>
                </a:solidFill>
                <a:effectLst/>
              </a:endParaRP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2690" y="-1125415"/>
            <a:ext cx="4641264" cy="4396987"/>
          </a:xfrm>
          <a:prstGeom prst="rect">
            <a:avLst/>
          </a:prstGeom>
        </p:spPr>
      </p:pic>
      <p:pic>
        <p:nvPicPr>
          <p:cNvPr id="9" name="Picture 8" descr="polish-puttering-and-ponderings-nail-art-spring-flowers.jpg"/>
          <p:cNvPicPr>
            <a:picLocks noChangeAspect="1"/>
          </p:cNvPicPr>
          <p:nvPr/>
        </p:nvPicPr>
        <p:blipFill>
          <a:blip r:embed="rId7" cstate="print">
            <a:lum contrast="30000"/>
          </a:blip>
          <a:stretch>
            <a:fillRect/>
          </a:stretch>
        </p:blipFill>
        <p:spPr>
          <a:xfrm flipH="1">
            <a:off x="-2" y="0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73855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67746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87546" y="5792110"/>
            <a:ext cx="1156278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4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বিদ্যালয়ের মাঠ পরিস্কার করা,ফুলের গাছ লাগানো ও যত্ন নেয়া</a:t>
            </a:r>
            <a:endParaRPr lang="en-US" sz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57600" y="1815152"/>
            <a:ext cx="2866029" cy="40011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নিশং সরকারি প্রাথমিক বিদ্যালয়</a:t>
            </a: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268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603" y="191070"/>
            <a:ext cx="9887435" cy="553078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147427" y="5930626"/>
            <a:ext cx="529664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n-BD" sz="48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শ্রেণিকক্ষে মনোযোগী </a:t>
            </a:r>
            <a:r>
              <a:rPr lang="bn-BD" sz="4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হওয়া</a:t>
            </a:r>
          </a:p>
        </p:txBody>
      </p:sp>
      <p:pic>
        <p:nvPicPr>
          <p:cNvPr id="5" name="Picture 4" descr="Blume1002.gif"/>
          <p:cNvPicPr>
            <a:picLocks noChangeAspect="1"/>
          </p:cNvPicPr>
          <p:nvPr/>
        </p:nvPicPr>
        <p:blipFill>
          <a:blip r:embed="rId3">
            <a:lum/>
          </a:blip>
          <a:stretch>
            <a:fillRect/>
          </a:stretch>
        </p:blipFill>
        <p:spPr>
          <a:xfrm>
            <a:off x="9029984" y="6087423"/>
            <a:ext cx="2761236" cy="770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397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33816" y="251431"/>
            <a:ext cx="515557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n-BD" sz="80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পাঠ্যবই সংযোগ</a:t>
            </a:r>
            <a:endParaRPr lang="en-US" sz="8000" b="1" cap="none" spc="0" dirty="0">
              <a:ln w="6600">
                <a:solidFill>
                  <a:schemeClr val="accent2"/>
                </a:solidFill>
                <a:prstDash val="solid"/>
              </a:ln>
              <a:effectLst>
                <a:outerShdw dist="38100" dir="2700000" algn="tl" rotWithShape="0">
                  <a:schemeClr val="accent2"/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0979" y="645934"/>
            <a:ext cx="2139881" cy="556613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72049" y="2767280"/>
            <a:ext cx="4479111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n-BD" sz="80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পৃষ্ঠা নং - ৩৬</a:t>
            </a:r>
            <a:endParaRPr lang="en-US" sz="80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0782" y="330957"/>
            <a:ext cx="5238615" cy="619608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40571936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08698" y="114952"/>
            <a:ext cx="3583033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n-BD" sz="8000" b="1" dirty="0" smtClean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দলীয় কাজ</a:t>
            </a:r>
            <a:endParaRPr lang="en-US" sz="8000" b="1" cap="none" spc="0" dirty="0">
              <a:ln w="6600">
                <a:solidFill>
                  <a:schemeClr val="accent2"/>
                </a:solidFill>
                <a:prstDash val="solid"/>
              </a:ln>
              <a:effectLst>
                <a:outerShdw dist="38100" dir="2700000" algn="tl" rotWithShape="0">
                  <a:schemeClr val="accent2"/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2490936"/>
              </p:ext>
            </p:extLst>
          </p:nvPr>
        </p:nvGraphicFramePr>
        <p:xfrm>
          <a:off x="667224" y="2261863"/>
          <a:ext cx="10755952" cy="36749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88988"/>
                <a:gridCol w="2688988"/>
                <a:gridCol w="2688988"/>
                <a:gridCol w="2688988"/>
              </a:tblGrid>
              <a:tr h="73498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34983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734983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34983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3498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8577759"/>
              </p:ext>
            </p:extLst>
          </p:nvPr>
        </p:nvGraphicFramePr>
        <p:xfrm>
          <a:off x="365761" y="2603675"/>
          <a:ext cx="11338560" cy="38533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79520"/>
                <a:gridCol w="3779520"/>
                <a:gridCol w="3779520"/>
              </a:tblGrid>
              <a:tr h="925167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732057">
                <a:tc>
                  <a:txBody>
                    <a:bodyPr/>
                    <a:lstStyle/>
                    <a:p>
                      <a:pPr algn="ctr"/>
                      <a:endParaRPr lang="en-US" sz="4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73205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73205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73205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4837638" y="2690871"/>
            <a:ext cx="172515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n-BD" sz="48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0070C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দল-নীল</a:t>
            </a:r>
            <a:endParaRPr lang="en-US" sz="48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0070C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457693" y="2598538"/>
            <a:ext cx="21243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n-BD" sz="5400" b="0" cap="none" spc="0" dirty="0" smtClean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দল-সবুজ</a:t>
            </a:r>
            <a:endParaRPr lang="en-US" sz="5400" b="0" cap="none" spc="0" dirty="0">
              <a:ln w="0"/>
              <a:solidFill>
                <a:srgbClr val="00B05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648725" y="2598538"/>
            <a:ext cx="20409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n-BD" sz="5400" b="1" cap="none" spc="0" dirty="0" smtClean="0">
                <a:ln/>
                <a:solidFill>
                  <a:schemeClr val="accent4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দল-হলুদ</a:t>
            </a:r>
            <a:endParaRPr lang="en-US" sz="5400" b="1" cap="none" spc="0" dirty="0">
              <a:ln/>
              <a:solidFill>
                <a:schemeClr val="accent4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169766" y="1330560"/>
            <a:ext cx="7351693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n-BD" sz="36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বিদ্যালয়ের উন্নয়নমূলক</a:t>
            </a:r>
            <a:r>
              <a:rPr lang="bn-BD" sz="36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কাজে অংশ নেওয়ার উপায়</a:t>
            </a:r>
            <a:r>
              <a:rPr lang="bn-BD" sz="36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r>
              <a:rPr lang="bn-BD" sz="36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দল অনুযায়ী তালিকা তৈরি কর :</a:t>
            </a:r>
            <a:endParaRPr lang="bn-BD" sz="3600" b="1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286727" y="83938"/>
            <a:ext cx="1170966" cy="2099704"/>
            <a:chOff x="7239000" y="4114800"/>
            <a:chExt cx="1295400" cy="2514600"/>
          </a:xfrm>
        </p:grpSpPr>
        <p:sp>
          <p:nvSpPr>
            <p:cNvPr id="14" name="Flowchart: Sequential Access Storage 13"/>
            <p:cNvSpPr/>
            <p:nvPr/>
          </p:nvSpPr>
          <p:spPr>
            <a:xfrm>
              <a:off x="7620000" y="5486400"/>
              <a:ext cx="612648" cy="612648"/>
            </a:xfrm>
            <a:prstGeom prst="flowChartMagneticTape">
              <a:avLst/>
            </a:prstGeom>
            <a:solidFill>
              <a:srgbClr val="FFCCCC"/>
            </a:solidFill>
            <a:ln>
              <a:noFill/>
            </a:ln>
            <a:effectLst>
              <a:outerShdw blurRad="184150" dist="241300" dir="11520000" sx="110000" sy="110000" algn="ctr">
                <a:srgbClr val="000000">
                  <a:alpha val="18000"/>
                </a:srgbClr>
              </a:outerShdw>
            </a:effectLst>
            <a:scene3d>
              <a:camera prst="perspectiveFront" fov="5100000">
                <a:rot lat="0" lon="2100000" rev="0"/>
              </a:camera>
              <a:lightRig rig="flood" dir="t">
                <a:rot lat="0" lon="0" rev="13800000"/>
              </a:lightRig>
            </a:scene3d>
            <a:sp3d extrusionH="107950" prstMaterial="plastic">
              <a:bevelT w="82550" h="63500" prst="divot"/>
              <a:bevelB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lowchart: Terminator 14"/>
            <p:cNvSpPr/>
            <p:nvPr/>
          </p:nvSpPr>
          <p:spPr>
            <a:xfrm rot="2600445">
              <a:off x="7370267" y="6283602"/>
              <a:ext cx="914400" cy="301752"/>
            </a:xfrm>
            <a:prstGeom prst="flowChartTerminator">
              <a:avLst/>
            </a:prstGeom>
            <a:ln w="34925">
              <a:solidFill>
                <a:srgbClr val="FFFFFF"/>
              </a:solidFill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cene3d>
              <a:camera prst="perspectiveFront" fov="2700000">
                <a:rot lat="19086000" lon="19067999" rev="3108000"/>
              </a:camera>
              <a:lightRig rig="glow" dir="t"/>
            </a:scene3d>
            <a:sp3d extrusionH="38100" prstMaterial="legacyWireframe">
              <a:bevelT w="260350" h="50800" prst="softRound"/>
              <a:bevelB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lowchart: Connector 15"/>
            <p:cNvSpPr/>
            <p:nvPr/>
          </p:nvSpPr>
          <p:spPr>
            <a:xfrm>
              <a:off x="7239000" y="5715000"/>
              <a:ext cx="457200" cy="457200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rgbClr val="C00000"/>
              </a:solidFill>
            </a:ln>
            <a:effectLst>
              <a:outerShdw blurRad="184150" dist="241300" dir="11520000" sx="110000" sy="110000" algn="ctr">
                <a:srgbClr val="000000">
                  <a:alpha val="18000"/>
                </a:srgbClr>
              </a:outerShdw>
            </a:effectLst>
            <a:scene3d>
              <a:camera prst="perspectiveFront" fov="5100000">
                <a:rot lat="0" lon="2100000" rev="0"/>
              </a:camera>
              <a:lightRig rig="flood" dir="t">
                <a:rot lat="0" lon="0" rev="13800000"/>
              </a:lightRig>
            </a:scene3d>
            <a:sp3d extrusionH="107950" prstMaterial="plastic">
              <a:bevelT w="82550" h="63500" prst="divot"/>
              <a:bevelB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lowchart: Connector 16"/>
            <p:cNvSpPr/>
            <p:nvPr/>
          </p:nvSpPr>
          <p:spPr>
            <a:xfrm>
              <a:off x="8077200" y="6172200"/>
              <a:ext cx="457200" cy="457200"/>
            </a:xfrm>
            <a:prstGeom prst="flowChartConnector">
              <a:avLst/>
            </a:prstGeom>
            <a:gradFill rotWithShape="1">
              <a:gsLst>
                <a:gs pos="0">
                  <a:srgbClr val="9BBB59">
                    <a:shade val="51000"/>
                    <a:satMod val="130000"/>
                  </a:srgbClr>
                </a:gs>
                <a:gs pos="80000">
                  <a:srgbClr val="9BBB59">
                    <a:shade val="93000"/>
                    <a:satMod val="130000"/>
                  </a:srgbClr>
                </a:gs>
                <a:gs pos="100000">
                  <a:srgbClr val="9BBB59">
                    <a:shade val="94000"/>
                    <a:satMod val="135000"/>
                  </a:srgbClr>
                </a:gs>
              </a:gsLst>
              <a:lin ang="16200000" scaled="0"/>
            </a:gradFill>
            <a:ln w="9525" cap="flat" cmpd="sng" algn="ctr">
              <a:noFill/>
              <a:prstDash val="solid"/>
            </a:ln>
            <a:effectLst>
              <a:outerShdw blurRad="184150" dist="241300" dir="11520000" sx="110000" sy="110000" algn="ctr">
                <a:srgbClr val="000000">
                  <a:alpha val="18000"/>
                </a:srgbClr>
              </a:outerShdw>
            </a:effectLst>
            <a:scene3d>
              <a:camera prst="perspectiveFront" fov="5100000">
                <a:rot lat="0" lon="2100000" rev="0"/>
              </a:camera>
              <a:lightRig rig="flood" dir="t">
                <a:rot lat="0" lon="0" rev="13800000"/>
              </a:lightRig>
            </a:scene3d>
            <a:sp3d extrusionH="107950" prstMaterial="plastic">
              <a:bevelT w="82550" h="63500" prst="divot"/>
              <a:bevelB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Arc 17"/>
            <p:cNvSpPr/>
            <p:nvPr/>
          </p:nvSpPr>
          <p:spPr>
            <a:xfrm>
              <a:off x="7391400" y="4114800"/>
              <a:ext cx="838200" cy="1676400"/>
            </a:xfrm>
            <a:prstGeom prst="arc">
              <a:avLst>
                <a:gd name="adj1" fmla="val 4680222"/>
                <a:gd name="adj2" fmla="val 2356820"/>
              </a:avLst>
            </a:prstGeom>
            <a:ln w="76200">
              <a:solidFill>
                <a:srgbClr val="660033"/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/>
          <p:cNvGrpSpPr/>
          <p:nvPr/>
        </p:nvGrpSpPr>
        <p:grpSpPr>
          <a:xfrm flipH="1">
            <a:off x="10215501" y="114952"/>
            <a:ext cx="1311742" cy="2068690"/>
            <a:chOff x="7239000" y="4114800"/>
            <a:chExt cx="1295400" cy="2514600"/>
          </a:xfrm>
        </p:grpSpPr>
        <p:sp>
          <p:nvSpPr>
            <p:cNvPr id="20" name="Flowchart: Sequential Access Storage 19"/>
            <p:cNvSpPr/>
            <p:nvPr/>
          </p:nvSpPr>
          <p:spPr>
            <a:xfrm>
              <a:off x="7620000" y="5486400"/>
              <a:ext cx="612648" cy="612648"/>
            </a:xfrm>
            <a:prstGeom prst="flowChartMagneticTape">
              <a:avLst/>
            </a:prstGeom>
            <a:solidFill>
              <a:srgbClr val="FFCCCC"/>
            </a:solidFill>
            <a:ln>
              <a:noFill/>
            </a:ln>
            <a:effectLst>
              <a:outerShdw blurRad="184150" dist="241300" dir="11520000" sx="110000" sy="110000" algn="ctr">
                <a:srgbClr val="000000">
                  <a:alpha val="18000"/>
                </a:srgbClr>
              </a:outerShdw>
            </a:effectLst>
            <a:scene3d>
              <a:camera prst="perspectiveFront" fov="5100000">
                <a:rot lat="0" lon="2100000" rev="0"/>
              </a:camera>
              <a:lightRig rig="flood" dir="t">
                <a:rot lat="0" lon="0" rev="13800000"/>
              </a:lightRig>
            </a:scene3d>
            <a:sp3d extrusionH="107950" prstMaterial="plastic">
              <a:bevelT w="82550" h="63500" prst="divot"/>
              <a:bevelB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lowchart: Terminator 20"/>
            <p:cNvSpPr/>
            <p:nvPr/>
          </p:nvSpPr>
          <p:spPr>
            <a:xfrm rot="2600445">
              <a:off x="7370267" y="6283602"/>
              <a:ext cx="914400" cy="301752"/>
            </a:xfrm>
            <a:prstGeom prst="flowChartTerminator">
              <a:avLst/>
            </a:prstGeom>
            <a:ln w="34925">
              <a:solidFill>
                <a:srgbClr val="FFFFFF"/>
              </a:solidFill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cene3d>
              <a:camera prst="perspectiveFront" fov="2700000">
                <a:rot lat="19086000" lon="19067999" rev="3108000"/>
              </a:camera>
              <a:lightRig rig="glow" dir="t"/>
            </a:scene3d>
            <a:sp3d extrusionH="38100" prstMaterial="legacyWireframe">
              <a:bevelT w="260350" h="50800" prst="softRound"/>
              <a:bevelB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lowchart: Connector 21"/>
            <p:cNvSpPr/>
            <p:nvPr/>
          </p:nvSpPr>
          <p:spPr>
            <a:xfrm>
              <a:off x="7239000" y="5715000"/>
              <a:ext cx="457200" cy="457200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rgbClr val="C00000"/>
              </a:solidFill>
            </a:ln>
            <a:effectLst>
              <a:outerShdw blurRad="184150" dist="241300" dir="11520000" sx="110000" sy="110000" algn="ctr">
                <a:srgbClr val="000000">
                  <a:alpha val="18000"/>
                </a:srgbClr>
              </a:outerShdw>
            </a:effectLst>
            <a:scene3d>
              <a:camera prst="perspectiveFront" fov="5100000">
                <a:rot lat="0" lon="2100000" rev="0"/>
              </a:camera>
              <a:lightRig rig="flood" dir="t">
                <a:rot lat="0" lon="0" rev="13800000"/>
              </a:lightRig>
            </a:scene3d>
            <a:sp3d extrusionH="107950" prstMaterial="plastic">
              <a:bevelT w="82550" h="63500" prst="divot"/>
              <a:bevelB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lowchart: Connector 22"/>
            <p:cNvSpPr/>
            <p:nvPr/>
          </p:nvSpPr>
          <p:spPr>
            <a:xfrm>
              <a:off x="8077200" y="6172200"/>
              <a:ext cx="457200" cy="457200"/>
            </a:xfrm>
            <a:prstGeom prst="flowChartConnector">
              <a:avLst/>
            </a:prstGeom>
            <a:gradFill rotWithShape="1">
              <a:gsLst>
                <a:gs pos="0">
                  <a:srgbClr val="9BBB59">
                    <a:shade val="51000"/>
                    <a:satMod val="130000"/>
                  </a:srgbClr>
                </a:gs>
                <a:gs pos="80000">
                  <a:srgbClr val="9BBB59">
                    <a:shade val="93000"/>
                    <a:satMod val="130000"/>
                  </a:srgbClr>
                </a:gs>
                <a:gs pos="100000">
                  <a:srgbClr val="9BBB59">
                    <a:shade val="94000"/>
                    <a:satMod val="135000"/>
                  </a:srgbClr>
                </a:gs>
              </a:gsLst>
              <a:lin ang="16200000" scaled="0"/>
            </a:gradFill>
            <a:ln w="9525" cap="flat" cmpd="sng" algn="ctr">
              <a:noFill/>
              <a:prstDash val="solid"/>
            </a:ln>
            <a:effectLst>
              <a:outerShdw blurRad="184150" dist="241300" dir="11520000" sx="110000" sy="110000" algn="ctr">
                <a:srgbClr val="000000">
                  <a:alpha val="18000"/>
                </a:srgbClr>
              </a:outerShdw>
            </a:effectLst>
            <a:scene3d>
              <a:camera prst="perspectiveFront" fov="5100000">
                <a:rot lat="0" lon="2100000" rev="0"/>
              </a:camera>
              <a:lightRig rig="flood" dir="t">
                <a:rot lat="0" lon="0" rev="13800000"/>
              </a:lightRig>
            </a:scene3d>
            <a:sp3d extrusionH="107950" prstMaterial="plastic">
              <a:bevelT w="82550" h="63500" prst="divot"/>
              <a:bevelB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Arc 23"/>
            <p:cNvSpPr/>
            <p:nvPr/>
          </p:nvSpPr>
          <p:spPr>
            <a:xfrm>
              <a:off x="7391400" y="4114800"/>
              <a:ext cx="838200" cy="1676400"/>
            </a:xfrm>
            <a:prstGeom prst="arc">
              <a:avLst>
                <a:gd name="adj1" fmla="val 4680222"/>
                <a:gd name="adj2" fmla="val 2356820"/>
              </a:avLst>
            </a:prstGeom>
            <a:ln w="76200">
              <a:solidFill>
                <a:srgbClr val="660033"/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5" name="Picture 24" descr="Blume1002.gif"/>
          <p:cNvPicPr>
            <a:picLocks noChangeAspect="1"/>
          </p:cNvPicPr>
          <p:nvPr/>
        </p:nvPicPr>
        <p:blipFill>
          <a:blip r:embed="rId2">
            <a:lum/>
          </a:blip>
          <a:stretch>
            <a:fillRect/>
          </a:stretch>
        </p:blipFill>
        <p:spPr>
          <a:xfrm>
            <a:off x="10295059" y="6385603"/>
            <a:ext cx="1692755" cy="47239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063319" y="4599296"/>
            <a:ext cx="22791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18667" y="3630304"/>
            <a:ext cx="3207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bn-BD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শ্রেণিকক্ষের ভিতরে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58101" y="3630304"/>
            <a:ext cx="30843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শ্রেণিকক্ষের বাইরে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flipH="1">
            <a:off x="8038531" y="3658441"/>
            <a:ext cx="34887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bn-BD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পাঠ চলাকালীন সময়ে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47044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73559" cy="690167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04967" y="971098"/>
            <a:ext cx="3603010" cy="64633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পরিবারের উন্নয়নে</a:t>
            </a:r>
            <a:endParaRPr lang="en-US" sz="3600" b="1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4967" y="1902346"/>
            <a:ext cx="3603010" cy="64633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আমাদের জিনিসপত্র</a:t>
            </a:r>
            <a:endParaRPr lang="en-US" sz="3600" b="1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5065" y="2772039"/>
            <a:ext cx="3642912" cy="64633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বিদ্যালয় গৃহ ও আঙ্গিনা</a:t>
            </a:r>
            <a:endParaRPr lang="en-US" sz="3600" b="1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5065" y="3776049"/>
            <a:ext cx="3642912" cy="584775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বিদ্যালয়ের বিভিন্ন অনুষ্ঠানে</a:t>
            </a:r>
            <a:endParaRPr lang="en-US" sz="3200" b="1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7164" y="4639915"/>
            <a:ext cx="3791765" cy="64633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আমরা বেশিরভাগ সময়</a:t>
            </a:r>
            <a:endParaRPr lang="en-US" sz="3600" b="1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213600" y="979872"/>
            <a:ext cx="4662188" cy="64633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পরিস্কার পরিচ্ছন্ন রাখব</a:t>
            </a:r>
            <a:endParaRPr lang="en-US" sz="3600" b="1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213600" y="1878822"/>
            <a:ext cx="4662188" cy="64633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শৃঙখলার সাথে অংশগ্রহণ করব</a:t>
            </a:r>
            <a:endParaRPr lang="en-US" sz="3600" b="1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213600" y="2834104"/>
            <a:ext cx="4662188" cy="64633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সকলেরই কাজ করা প্রয়োজন</a:t>
            </a:r>
            <a:endParaRPr lang="en-US" sz="3600" b="1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213600" y="4639915"/>
            <a:ext cx="4662187" cy="64633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গুছিয়ে রাখব</a:t>
            </a:r>
            <a:endParaRPr lang="en-US" sz="3600" b="1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213600" y="3699328"/>
            <a:ext cx="4662187" cy="64633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পরিবারে ও বিদ্যালয়ে কাটাই</a:t>
            </a:r>
            <a:endParaRPr lang="en-US" sz="3600" b="1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26444" y="108787"/>
            <a:ext cx="1164934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n-BD" sz="48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বাম পাশের কথাগুলোর সাথে ডান পাশের কথাগুলোর মিল কর</a:t>
            </a:r>
            <a:endParaRPr lang="en-US" sz="48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00B050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14" name="Right Arrow 13"/>
          <p:cNvSpPr/>
          <p:nvPr/>
        </p:nvSpPr>
        <p:spPr>
          <a:xfrm rot="1694509">
            <a:off x="3470371" y="2130291"/>
            <a:ext cx="3824878" cy="19043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  <p:sp>
        <p:nvSpPr>
          <p:cNvPr id="18" name="Right Arrow 17"/>
          <p:cNvSpPr/>
          <p:nvPr/>
        </p:nvSpPr>
        <p:spPr>
          <a:xfrm rot="2098030">
            <a:off x="3206401" y="3500656"/>
            <a:ext cx="4332668" cy="2289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  <p:sp>
        <p:nvSpPr>
          <p:cNvPr id="19" name="Right Arrow 18"/>
          <p:cNvSpPr/>
          <p:nvPr/>
        </p:nvSpPr>
        <p:spPr>
          <a:xfrm rot="20202650">
            <a:off x="3748350" y="2090527"/>
            <a:ext cx="3824878" cy="19043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  <p:sp>
        <p:nvSpPr>
          <p:cNvPr id="20" name="Right Arrow 19"/>
          <p:cNvSpPr/>
          <p:nvPr/>
        </p:nvSpPr>
        <p:spPr>
          <a:xfrm rot="19925964">
            <a:off x="3841533" y="3233516"/>
            <a:ext cx="3824878" cy="19043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  <p:sp>
        <p:nvSpPr>
          <p:cNvPr id="22" name="Right Arrow 21"/>
          <p:cNvSpPr/>
          <p:nvPr/>
        </p:nvSpPr>
        <p:spPr>
          <a:xfrm rot="20572131">
            <a:off x="4115045" y="4519834"/>
            <a:ext cx="3339859" cy="2263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908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800" decel="100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8" grpId="0" animBg="1"/>
      <p:bldP spid="19" grpId="0" animBg="1"/>
      <p:bldP spid="20" grpId="0" animBg="1"/>
      <p:bldP spid="2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981680" y="189186"/>
            <a:ext cx="5169091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bn-BD" sz="40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সঠিক উত্তরটি বলি</a:t>
            </a:r>
            <a:endParaRPr lang="en-US" sz="40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15031" y="1045543"/>
            <a:ext cx="10119465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১।পরিবারের কাজে সাহায্য করা হল-----</a:t>
            </a:r>
          </a:p>
          <a:p>
            <a:r>
              <a:rPr lang="bn-BD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ক) শখ                         খ) আনন্দ</a:t>
            </a:r>
          </a:p>
          <a:p>
            <a:r>
              <a:rPr lang="bn-BD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গ) কষ্ট                          ঘ) কর্তব্য</a:t>
            </a:r>
          </a:p>
          <a:p>
            <a:endParaRPr lang="bn-BD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২।আমাদের বাড়ির আঙ্গিনা অনেক বড়।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সেখানে আমরা কি করতে পারি?</a:t>
            </a:r>
          </a:p>
          <a:p>
            <a:r>
              <a:rPr lang="bn-BD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ক) গাছ লাগাতে পারি     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</a:t>
            </a:r>
            <a:r>
              <a:rPr lang="bn-BD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খ) বাগান করতে পারি</a:t>
            </a:r>
          </a:p>
          <a:p>
            <a:r>
              <a:rPr lang="bn-BD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গ)  সবজি চাষ করতে পারি  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ঘ) আরও ঘর তৈরি করতে পারি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6038193" y="2364827"/>
            <a:ext cx="530772" cy="47296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6343991" y="4818993"/>
            <a:ext cx="530772" cy="47296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Blume1002.gif"/>
          <p:cNvPicPr>
            <a:picLocks noChangeAspect="1"/>
          </p:cNvPicPr>
          <p:nvPr/>
        </p:nvPicPr>
        <p:blipFill>
          <a:blip r:embed="rId3">
            <a:lum/>
          </a:blip>
          <a:stretch>
            <a:fillRect/>
          </a:stretch>
        </p:blipFill>
        <p:spPr>
          <a:xfrm>
            <a:off x="9031514" y="6062301"/>
            <a:ext cx="245745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890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6255" y="744618"/>
            <a:ext cx="121920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bn-BD" sz="4800" b="1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৩।</a:t>
            </a:r>
            <a:r>
              <a:rPr lang="en-US" sz="4800" b="1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800" b="1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তুমি বিদ্যালয়ের বিভিন্ন অনুষ্ঠানে কিভাবে অংশগ্রহন করবে?</a:t>
            </a:r>
            <a:endParaRPr lang="bn-BD" sz="4800" b="1" dirty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lvl="0"/>
            <a:r>
              <a:rPr lang="bn-BD" sz="4800" b="1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ক</a:t>
            </a:r>
            <a:r>
              <a:rPr lang="bn-BD" sz="4800" b="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bn-BD" sz="4800" b="1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হৈচৈ করে                             খ</a:t>
            </a:r>
            <a:r>
              <a:rPr lang="bn-BD" sz="4800" b="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bn-BD" sz="4800" b="1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আনন্দের সাথে</a:t>
            </a:r>
            <a:endParaRPr lang="bn-BD" sz="4800" b="1" dirty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lvl="0"/>
            <a:r>
              <a:rPr lang="bn-BD" sz="4800" b="1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গ</a:t>
            </a:r>
            <a:r>
              <a:rPr lang="bn-BD" sz="4800" b="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bn-BD" sz="4800" b="1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শৃঙ্খলার সাথে                         </a:t>
            </a:r>
            <a:r>
              <a:rPr lang="bn-BD" sz="4800" b="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ঘ) </a:t>
            </a:r>
            <a:r>
              <a:rPr lang="bn-BD" sz="4800" b="1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বিশৃঙ্খলার </a:t>
            </a:r>
            <a:r>
              <a:rPr lang="bn-BD" sz="4800" b="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সাথে </a:t>
            </a:r>
          </a:p>
          <a:p>
            <a:pPr lvl="0"/>
            <a:r>
              <a:rPr lang="bn-BD" sz="4800" b="1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৪। আসিফ তার বিদ্যালয়ে উন্নয়ন্মূলক কাজে অংশগ্রহণ করে। এর ফলে কোন ধরনের পরিবেশের উন্নয়ন হয়।</a:t>
            </a:r>
          </a:p>
          <a:p>
            <a:pPr lvl="0"/>
            <a:r>
              <a:rPr lang="bn-BD" sz="4800" b="1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ক</a:t>
            </a:r>
            <a:r>
              <a:rPr lang="bn-BD" sz="4800" b="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bn-BD" sz="4800" b="1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প্রাকৃতিক     </a:t>
            </a:r>
            <a:r>
              <a:rPr lang="en-US" sz="4800" b="1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</a:t>
            </a:r>
            <a:r>
              <a:rPr lang="bn-BD" sz="4800" b="1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খ</a:t>
            </a:r>
            <a:r>
              <a:rPr lang="bn-BD" sz="4800" b="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bn-BD" sz="4800" b="1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অর্থনৈতিক</a:t>
            </a:r>
          </a:p>
          <a:p>
            <a:pPr lvl="0"/>
            <a:r>
              <a:rPr lang="bn-BD" sz="4800" b="1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গ</a:t>
            </a:r>
            <a:r>
              <a:rPr lang="bn-BD" sz="4800" b="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  </a:t>
            </a:r>
            <a:r>
              <a:rPr lang="bn-BD" sz="4800" b="1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 </a:t>
            </a:r>
            <a:r>
              <a:rPr lang="en-US" sz="4800" b="1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800" b="1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      ঘ</a:t>
            </a:r>
            <a:r>
              <a:rPr lang="bn-BD" sz="4800" b="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bn-BD" sz="4800" b="1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সামাজিক</a:t>
            </a:r>
            <a:endParaRPr lang="en-US" sz="4800" b="1" dirty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670546" y="2412328"/>
            <a:ext cx="530772" cy="47296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4813055" y="5272302"/>
            <a:ext cx="530772" cy="47296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Blume1002.gif"/>
          <p:cNvPicPr>
            <a:picLocks noChangeAspect="1"/>
          </p:cNvPicPr>
          <p:nvPr/>
        </p:nvPicPr>
        <p:blipFill>
          <a:blip r:embed="rId3">
            <a:lum/>
          </a:blip>
          <a:stretch>
            <a:fillRect/>
          </a:stretch>
        </p:blipFill>
        <p:spPr>
          <a:xfrm>
            <a:off x="9176656" y="6007597"/>
            <a:ext cx="3047277" cy="850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06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87660" y="118753"/>
            <a:ext cx="7697941" cy="92333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bn-BD" sz="54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উপযুক্ত শব্দ দিয়ে শূন্যস্থান পূরণ কর</a:t>
            </a:r>
            <a:endParaRPr lang="en-US" sz="54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9382" y="2232561"/>
            <a:ext cx="1181594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ক) শ্রেণিকক্ষে যেখেনে সেখানে--------------- ফেলব না।</a:t>
            </a:r>
            <a:endParaRPr lang="en-US" sz="4000" b="1" dirty="0" smtClean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bn-BD" sz="40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খ) আমরা শ্রেণিকক্ষের--------------- সাজিয়ে রাখব।</a:t>
            </a:r>
          </a:p>
          <a:p>
            <a:endParaRPr lang="bn-BD" sz="40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গ) আমার ছোট ভাই-বোনদের --------------- গুছিয়ে রাখব।</a:t>
            </a:r>
          </a:p>
          <a:p>
            <a:endParaRPr lang="bn-BD" sz="40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ঘ) বিদ্যালয়ের বিভিন্ন অনুষ্ঠানে----------------- সাথে অংশগ্রহণ করব।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56903" y="1330880"/>
            <a:ext cx="13419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ময়লা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992581" y="1330880"/>
            <a:ext cx="16387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bn-BD" sz="40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শৃঙ্খলার</a:t>
            </a:r>
            <a:endParaRPr lang="en-US" sz="4000" b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225143" y="1283379"/>
            <a:ext cx="23275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bn-BD" sz="40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পোশাক</a:t>
            </a:r>
            <a:endParaRPr lang="en-US" sz="4000" b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146474" y="1330880"/>
            <a:ext cx="22800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bn-BD" sz="40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চেয়ার-টেবিল</a:t>
            </a:r>
            <a:endParaRPr lang="en-US" sz="4000" b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44856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36185 0.0937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086" y="46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1.85185E-6 L -0.35651 0.2807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826" y="140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59259E-6 L -0.00378 0.4608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5" y="230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1.85185E-6 L 0.20065 0.61667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26" y="30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674078"/>
            <a:ext cx="123145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n-BD" sz="5400" b="1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শুদ্ধ বাক্যের জন্য “শু” এবং অশুদ্ধ বাক্যের জন্য “অ” বলো</a:t>
            </a:r>
            <a:endParaRPr lang="en-US" sz="5400" b="1" cap="none" spc="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9657" y="1909944"/>
            <a:ext cx="11872685" cy="3416320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bn-BD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আমরা শ্রেণিকখে গন্ডগোল করবো না।  </a:t>
            </a:r>
            <a:r>
              <a:rPr lang="bn-BD" sz="5400" b="1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BD" sz="5400" dirty="0" smtClean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bn-BD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আমাদের বই, খাতা, ব্যাগ গুছিয়ে রাখব না।</a:t>
            </a:r>
            <a:r>
              <a:rPr lang="bn-BD" sz="5400" b="1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bn-BD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পরিবারের কাজে পরস্পরকে সাহায্য করব না।</a:t>
            </a:r>
            <a:r>
              <a:rPr lang="bn-BD" sz="54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bn-BD" sz="5400" b="1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BD" sz="5400" dirty="0" smtClean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bn-BD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বিদ্যালয় গৃহ, আঙ্গিনা পরিস্কার রাখব।  </a:t>
            </a:r>
            <a:r>
              <a:rPr lang="bn-BD" sz="5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60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238724"/>
              </p:ext>
            </p:extLst>
          </p:nvPr>
        </p:nvGraphicFramePr>
        <p:xfrm>
          <a:off x="8926286" y="1847191"/>
          <a:ext cx="725714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5714"/>
              </a:tblGrid>
              <a:tr h="848590">
                <a:tc>
                  <a:txBody>
                    <a:bodyPr/>
                    <a:lstStyle/>
                    <a:p>
                      <a:r>
                        <a:rPr lang="bn-BD" sz="6000" dirty="0" smtClean="0">
                          <a:solidFill>
                            <a:srgbClr val="7030A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শু</a:t>
                      </a:r>
                      <a:endParaRPr lang="en-US" sz="6000" dirty="0">
                        <a:solidFill>
                          <a:srgbClr val="7030A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2848783"/>
              </p:ext>
            </p:extLst>
          </p:nvPr>
        </p:nvGraphicFramePr>
        <p:xfrm>
          <a:off x="8853715" y="4320424"/>
          <a:ext cx="725714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5714"/>
              </a:tblGrid>
              <a:tr h="848590">
                <a:tc>
                  <a:txBody>
                    <a:bodyPr/>
                    <a:lstStyle/>
                    <a:p>
                      <a:r>
                        <a:rPr lang="bn-BD" sz="6000" dirty="0" smtClean="0">
                          <a:solidFill>
                            <a:srgbClr val="7030A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শু</a:t>
                      </a:r>
                      <a:endParaRPr lang="en-US" sz="6000" dirty="0">
                        <a:solidFill>
                          <a:srgbClr val="7030A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0606592"/>
              </p:ext>
            </p:extLst>
          </p:nvPr>
        </p:nvGraphicFramePr>
        <p:xfrm>
          <a:off x="10624458" y="3429000"/>
          <a:ext cx="725714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5714"/>
              </a:tblGrid>
              <a:tr h="848590">
                <a:tc>
                  <a:txBody>
                    <a:bodyPr/>
                    <a:lstStyle/>
                    <a:p>
                      <a:r>
                        <a:rPr lang="bn-BD" sz="6000" dirty="0" smtClean="0">
                          <a:solidFill>
                            <a:srgbClr val="7030A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অ</a:t>
                      </a:r>
                      <a:endParaRPr lang="en-US" sz="6000" dirty="0">
                        <a:solidFill>
                          <a:srgbClr val="7030A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0852391"/>
              </p:ext>
            </p:extLst>
          </p:nvPr>
        </p:nvGraphicFramePr>
        <p:xfrm>
          <a:off x="9942287" y="2612264"/>
          <a:ext cx="725714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5714"/>
              </a:tblGrid>
              <a:tr h="848590">
                <a:tc>
                  <a:txBody>
                    <a:bodyPr/>
                    <a:lstStyle/>
                    <a:p>
                      <a:r>
                        <a:rPr lang="bn-BD" sz="6000" dirty="0" smtClean="0">
                          <a:solidFill>
                            <a:srgbClr val="7030A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অ</a:t>
                      </a:r>
                      <a:endParaRPr lang="en-US" sz="6000" dirty="0">
                        <a:solidFill>
                          <a:srgbClr val="7030A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pic>
        <p:nvPicPr>
          <p:cNvPr id="12" name="Picture 11" descr="Blume1002.gif"/>
          <p:cNvPicPr>
            <a:picLocks noChangeAspect="1"/>
          </p:cNvPicPr>
          <p:nvPr/>
        </p:nvPicPr>
        <p:blipFill>
          <a:blip r:embed="rId3">
            <a:lum/>
          </a:blip>
          <a:stretch>
            <a:fillRect/>
          </a:stretch>
        </p:blipFill>
        <p:spPr>
          <a:xfrm>
            <a:off x="0" y="5461000"/>
            <a:ext cx="5005917" cy="139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487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79440" y="502936"/>
            <a:ext cx="2863284" cy="144655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>
            <a:bevelT prst="slope"/>
          </a:sp3d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n-BD" sz="88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88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7030A0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87443" y="3429000"/>
            <a:ext cx="9817111" cy="212365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bn-BD" sz="6600" b="0" cap="none" spc="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বিদ্যালয়ের জন্য প্রয়োজন </a:t>
            </a:r>
            <a:endParaRPr lang="en-US" sz="6600" b="0" cap="none" spc="0" dirty="0" smtClean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6600" b="0" cap="none" spc="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এমন ৫ টি কাজের তালিকা তৈরি কর।</a:t>
            </a:r>
            <a:endParaRPr lang="en-US" sz="66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286657" y="1981091"/>
            <a:ext cx="6705600" cy="765048"/>
            <a:chOff x="2057400" y="5943600"/>
            <a:chExt cx="6705600" cy="765048"/>
          </a:xfrm>
        </p:grpSpPr>
        <p:sp>
          <p:nvSpPr>
            <p:cNvPr id="14" name="Flowchart: Predefined Process 13"/>
            <p:cNvSpPr/>
            <p:nvPr/>
          </p:nvSpPr>
          <p:spPr>
            <a:xfrm>
              <a:off x="8077200" y="6019800"/>
              <a:ext cx="685800" cy="612648"/>
            </a:xfrm>
            <a:prstGeom prst="flowChartPredefinedProcess">
              <a:avLst/>
            </a:prstGeom>
            <a:solidFill>
              <a:srgbClr val="92D050"/>
            </a:solidFill>
            <a:ln w="25400" cap="flat" cmpd="sng" algn="ctr">
              <a:solidFill>
                <a:srgbClr val="2FC0DD"/>
              </a:solidFill>
              <a:prstDash val="solid"/>
            </a:ln>
            <a:effectLst>
              <a:outerShdw blurRad="184150" dist="241300" dir="11520000" sx="110000" sy="110000" algn="ctr">
                <a:srgbClr val="000000">
                  <a:alpha val="18000"/>
                </a:srgbClr>
              </a:outerShdw>
            </a:effectLst>
            <a:scene3d>
              <a:camera prst="perspectiveFront" fov="5100000">
                <a:rot lat="0" lon="2100000" rev="0"/>
              </a:camera>
              <a:lightRig rig="flood" dir="t">
                <a:rot lat="0" lon="0" rev="13800000"/>
              </a:lightRig>
            </a:scene3d>
            <a:sp3d extrusionH="107950" prstMaterial="flat">
              <a:bevelT w="82550" h="63500" prst="divot"/>
              <a:bevelB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</a:endParaRPr>
            </a:p>
          </p:txBody>
        </p:sp>
        <p:grpSp>
          <p:nvGrpSpPr>
            <p:cNvPr id="15" name="Group 14"/>
            <p:cNvGrpSpPr/>
            <p:nvPr/>
          </p:nvGrpSpPr>
          <p:grpSpPr>
            <a:xfrm>
              <a:off x="2057400" y="5943600"/>
              <a:ext cx="6416040" cy="765048"/>
              <a:chOff x="2057400" y="5943600"/>
              <a:chExt cx="6416040" cy="765048"/>
            </a:xfrm>
          </p:grpSpPr>
          <p:cxnSp>
            <p:nvCxnSpPr>
              <p:cNvPr id="16" name="Straight Connector 15"/>
              <p:cNvCxnSpPr/>
              <p:nvPr/>
            </p:nvCxnSpPr>
            <p:spPr>
              <a:xfrm>
                <a:off x="2057400" y="6172200"/>
                <a:ext cx="6019800" cy="1588"/>
              </a:xfrm>
              <a:prstGeom prst="line">
                <a:avLst/>
              </a:prstGeom>
              <a:noFill/>
              <a:ln w="76200" cap="flat" cmpd="sng" algn="ctr">
                <a:solidFill>
                  <a:srgbClr val="00FFCC"/>
                </a:solidFill>
                <a:prstDash val="solid"/>
                <a:tailEnd w="med" len="med"/>
              </a:ln>
              <a:effectLst>
                <a:outerShdw blurRad="57150" dist="38100" dir="5400000" algn="ctr" rotWithShape="0">
                  <a:srgbClr val="009DD9">
                    <a:shade val="9000"/>
                    <a:satMod val="105000"/>
                    <a:alpha val="48000"/>
                  </a:srgbClr>
                </a:outerShdw>
              </a:effectLst>
            </p:spPr>
          </p:cxnSp>
          <p:sp>
            <p:nvSpPr>
              <p:cNvPr id="17" name="Flowchart: Predefined Process 16"/>
              <p:cNvSpPr/>
              <p:nvPr/>
            </p:nvSpPr>
            <p:spPr>
              <a:xfrm>
                <a:off x="8001000" y="6248400"/>
                <a:ext cx="472440" cy="460248"/>
              </a:xfrm>
              <a:prstGeom prst="flowChartPredefinedProcess">
                <a:avLst/>
              </a:prstGeom>
              <a:solidFill>
                <a:srgbClr val="92D050"/>
              </a:solidFill>
              <a:ln w="25400" cap="flat" cmpd="sng" algn="ctr">
                <a:solidFill>
                  <a:srgbClr val="2FC0DD"/>
                </a:solidFill>
                <a:prstDash val="solid"/>
              </a:ln>
              <a:effectLst>
                <a:outerShdw blurRad="184150" dist="241300" dir="11520000" sx="110000" sy="110000" algn="ctr">
                  <a:srgbClr val="000000">
                    <a:alpha val="18000"/>
                  </a:srgbClr>
                </a:outerShdw>
              </a:effectLst>
              <a:scene3d>
                <a:camera prst="perspectiveFront" fov="5100000">
                  <a:rot lat="0" lon="2100000" rev="0"/>
                </a:camera>
                <a:lightRig rig="flood" dir="t">
                  <a:rot lat="0" lon="0" rev="13800000"/>
                </a:lightRig>
              </a:scene3d>
              <a:sp3d extrusionH="107950" prstMaterial="flat">
                <a:bevelT w="82550" h="63500" prst="divot"/>
                <a:bevelB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onstantia"/>
                </a:endParaRPr>
              </a:p>
            </p:txBody>
          </p:sp>
          <p:cxnSp>
            <p:nvCxnSpPr>
              <p:cNvPr id="18" name="Straight Connector 17"/>
              <p:cNvCxnSpPr/>
              <p:nvPr/>
            </p:nvCxnSpPr>
            <p:spPr>
              <a:xfrm>
                <a:off x="3276600" y="5943600"/>
                <a:ext cx="4800600" cy="533400"/>
              </a:xfrm>
              <a:prstGeom prst="line">
                <a:avLst/>
              </a:prstGeom>
              <a:noFill/>
              <a:ln w="76200" cap="flat" cmpd="sng" algn="ctr">
                <a:solidFill>
                  <a:srgbClr val="00FFCC"/>
                </a:solidFill>
                <a:prstDash val="solid"/>
                <a:tailEnd w="med" len="med"/>
              </a:ln>
              <a:effectLst>
                <a:outerShdw blurRad="57150" dist="38100" dir="5400000" algn="ctr" rotWithShape="0">
                  <a:srgbClr val="009DD9">
                    <a:shade val="9000"/>
                    <a:satMod val="105000"/>
                    <a:alpha val="48000"/>
                  </a:srgbClr>
                </a:outerShdw>
              </a:effectLst>
            </p:spPr>
          </p:cxnSp>
        </p:grpSp>
      </p:grpSp>
    </p:spTree>
    <p:extLst>
      <p:ext uri="{BB962C8B-B14F-4D97-AF65-F5344CB8AC3E}">
        <p14:creationId xmlns:p14="http://schemas.microsoft.com/office/powerpoint/2010/main" val="6544131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38000">
              <a:schemeClr val="accent1">
                <a:lumMod val="45000"/>
                <a:lumOff val="55000"/>
              </a:schemeClr>
            </a:gs>
            <a:gs pos="72000">
              <a:schemeClr val="accent1">
                <a:lumMod val="45000"/>
                <a:lumOff val="55000"/>
              </a:schemeClr>
            </a:gs>
            <a:gs pos="0">
              <a:srgbClr val="FFFF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65901" y="285750"/>
            <a:ext cx="1170833" cy="6762749"/>
          </a:xfrm>
          <a:prstGeom prst="rect">
            <a:avLst/>
          </a:prstGeom>
          <a:noFill/>
        </p:spPr>
        <p:txBody>
          <a:bodyPr vert="wordArtVert" wrap="square" lIns="91440" tIns="45720" rIns="91440" bIns="45720">
            <a:spAutoFit/>
          </a:bodyPr>
          <a:lstStyle/>
          <a:p>
            <a:pPr algn="ctr"/>
            <a:r>
              <a:rPr lang="bn-BD" sz="5400" b="1" dirty="0" smtClean="0">
                <a:ln w="0"/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শিক্ষক পরিচিতি</a:t>
            </a:r>
            <a:endParaRPr lang="en-US" sz="5400" b="1" dirty="0">
              <a:ln w="0"/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4331712" y="263969"/>
            <a:ext cx="4666658" cy="3661155"/>
            <a:chOff x="3555396" y="95535"/>
            <a:chExt cx="5350491" cy="5350491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55396" y="95535"/>
              <a:ext cx="5350491" cy="5350491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65877" y="796212"/>
              <a:ext cx="3129529" cy="3949135"/>
            </a:xfrm>
            <a:prstGeom prst="rect">
              <a:avLst/>
            </a:prstGeom>
          </p:spPr>
        </p:pic>
      </p:grpSp>
      <p:sp>
        <p:nvSpPr>
          <p:cNvPr id="9" name="Rectangle 8"/>
          <p:cNvSpPr/>
          <p:nvPr/>
        </p:nvSpPr>
        <p:spPr>
          <a:xfrm>
            <a:off x="4441516" y="3925124"/>
            <a:ext cx="4447051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n-BD" sz="66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মুহাম্মদ আসলাম</a:t>
            </a:r>
            <a:endParaRPr lang="en-US" sz="66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144686" y="4770952"/>
            <a:ext cx="7040710" cy="2215991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n-BD" sz="4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সহকারি শিক্ষক</a:t>
            </a:r>
          </a:p>
          <a:p>
            <a:pPr algn="ctr"/>
            <a:r>
              <a:rPr lang="bn-BD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নিশং সরকারি </a:t>
            </a:r>
            <a:r>
              <a:rPr lang="bn-BD" sz="5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প্রা</a:t>
            </a:r>
            <a:r>
              <a:rPr lang="bn-BD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থমিক </a:t>
            </a:r>
            <a:r>
              <a:rPr lang="bn-BD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</a:p>
          <a:p>
            <a:pPr algn="ctr"/>
            <a:r>
              <a:rPr lang="bn-BD" sz="4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বন্দর,নারায়ণগঞ্জ।</a:t>
            </a:r>
            <a:endParaRPr lang="en-US" sz="4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12" name="Flowchart: Sort 11"/>
          <p:cNvSpPr/>
          <p:nvPr/>
        </p:nvSpPr>
        <p:spPr>
          <a:xfrm>
            <a:off x="10410119" y="501868"/>
            <a:ext cx="762000" cy="4800600"/>
          </a:xfrm>
          <a:prstGeom prst="flowChartSort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/>
          <p:cNvGrpSpPr/>
          <p:nvPr/>
        </p:nvGrpSpPr>
        <p:grpSpPr>
          <a:xfrm>
            <a:off x="1847550" y="1045771"/>
            <a:ext cx="1092745" cy="5384381"/>
            <a:chOff x="1847550" y="1045771"/>
            <a:chExt cx="1092745" cy="5384381"/>
          </a:xfrm>
        </p:grpSpPr>
        <p:cxnSp>
          <p:nvCxnSpPr>
            <p:cNvPr id="13" name="Straight Connector 12"/>
            <p:cNvCxnSpPr/>
            <p:nvPr/>
          </p:nvCxnSpPr>
          <p:spPr>
            <a:xfrm rot="5400000" flipH="1" flipV="1">
              <a:off x="-4813" y="3445277"/>
              <a:ext cx="4799806" cy="794"/>
            </a:xfrm>
            <a:prstGeom prst="line">
              <a:avLst/>
            </a:prstGeom>
            <a:ln w="76200">
              <a:solidFill>
                <a:schemeClr val="accent1">
                  <a:lumMod val="75000"/>
                </a:schemeClr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grpSp>
          <p:nvGrpSpPr>
            <p:cNvPr id="17" name="Group 16"/>
            <p:cNvGrpSpPr/>
            <p:nvPr/>
          </p:nvGrpSpPr>
          <p:grpSpPr>
            <a:xfrm>
              <a:off x="1847550" y="5389298"/>
              <a:ext cx="1092745" cy="1040854"/>
              <a:chOff x="81815" y="5497030"/>
              <a:chExt cx="1092745" cy="1040854"/>
            </a:xfrm>
          </p:grpSpPr>
          <p:sp>
            <p:nvSpPr>
              <p:cNvPr id="14" name="Flowchart: Document 13"/>
              <p:cNvSpPr/>
              <p:nvPr/>
            </p:nvSpPr>
            <p:spPr>
              <a:xfrm rot="6985062">
                <a:off x="603060" y="5535130"/>
                <a:ext cx="609600" cy="533400"/>
              </a:xfrm>
              <a:prstGeom prst="flowChartDocument">
                <a:avLst/>
              </a:prstGeom>
              <a:solidFill>
                <a:srgbClr val="4F81BD"/>
              </a:solidFill>
              <a:ln w="25400" cap="flat" cmpd="sng" algn="ctr">
                <a:noFill/>
                <a:prstDash val="solid"/>
              </a:ln>
              <a:effectLst>
                <a:glow rad="139700">
                  <a:srgbClr val="9BBB59">
                    <a:satMod val="175000"/>
                    <a:alpha val="40000"/>
                  </a:srgbClr>
                </a:glow>
                <a:outerShdw blurRad="225425" dist="50800" dir="5220000" algn="ctr">
                  <a:srgbClr val="000000">
                    <a:alpha val="33000"/>
                  </a:srgbClr>
                </a:outerShdw>
              </a:effectLst>
              <a:scene3d>
                <a:camera prst="perspectiveFront" fov="3300000">
                  <a:rot lat="486000" lon="19530000" rev="174000"/>
                </a:camera>
                <a:lightRig rig="harsh" dir="t">
                  <a:rot lat="0" lon="0" rev="3000000"/>
                </a:lightRig>
              </a:scene3d>
              <a:sp3d extrusionH="254000" contourW="19050">
                <a:bevelT w="82550" h="44450" prst="angle"/>
                <a:bevelB w="82550" h="44450" prst="angle"/>
                <a:contourClr>
                  <a:srgbClr val="FFFFFF"/>
                </a:contourClr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5" name="Flowchart: Sequential Access Storage 14"/>
              <p:cNvSpPr/>
              <p:nvPr/>
            </p:nvSpPr>
            <p:spPr>
              <a:xfrm rot="6985062">
                <a:off x="43715" y="5661585"/>
                <a:ext cx="457200" cy="381000"/>
              </a:xfrm>
              <a:prstGeom prst="flowChartMagneticTape">
                <a:avLst/>
              </a:prstGeom>
              <a:solidFill>
                <a:srgbClr val="4F81BD"/>
              </a:solidFill>
              <a:ln w="25400" cap="flat" cmpd="sng" algn="ctr">
                <a:noFill/>
                <a:prstDash val="solid"/>
              </a:ln>
              <a:effectLst>
                <a:glow rad="139700">
                  <a:srgbClr val="9BBB59">
                    <a:satMod val="175000"/>
                    <a:alpha val="40000"/>
                  </a:srgbClr>
                </a:glow>
                <a:outerShdw blurRad="225425" dist="50800" dir="5220000" algn="ctr">
                  <a:srgbClr val="000000">
                    <a:alpha val="33000"/>
                  </a:srgbClr>
                </a:outerShdw>
              </a:effectLst>
              <a:scene3d>
                <a:camera prst="perspectiveFront" fov="3300000">
                  <a:rot lat="486000" lon="19530000" rev="174000"/>
                </a:camera>
                <a:lightRig rig="harsh" dir="t">
                  <a:rot lat="0" lon="0" rev="3000000"/>
                </a:lightRig>
              </a:scene3d>
              <a:sp3d extrusionH="254000" contourW="19050">
                <a:bevelT w="82550" h="44450" prst="angle"/>
                <a:bevelB w="82550" h="44450" prst="angle"/>
                <a:contourClr>
                  <a:srgbClr val="FFFFFF"/>
                </a:contourClr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6" name="Flowchart: Sequential Access Storage 15"/>
              <p:cNvSpPr/>
              <p:nvPr/>
            </p:nvSpPr>
            <p:spPr>
              <a:xfrm rot="6985062">
                <a:off x="272314" y="6118784"/>
                <a:ext cx="457200" cy="381000"/>
              </a:xfrm>
              <a:prstGeom prst="flowChartMagneticTape">
                <a:avLst/>
              </a:prstGeom>
              <a:solidFill>
                <a:srgbClr val="4F81BD"/>
              </a:solidFill>
              <a:ln w="25400" cap="flat" cmpd="sng" algn="ctr">
                <a:noFill/>
                <a:prstDash val="solid"/>
              </a:ln>
              <a:effectLst>
                <a:glow rad="139700">
                  <a:srgbClr val="9BBB59">
                    <a:satMod val="175000"/>
                    <a:alpha val="40000"/>
                  </a:srgbClr>
                </a:glow>
                <a:outerShdw blurRad="225425" dist="50800" dir="5220000" algn="ctr">
                  <a:srgbClr val="000000">
                    <a:alpha val="33000"/>
                  </a:srgbClr>
                </a:outerShdw>
              </a:effectLst>
              <a:scene3d>
                <a:camera prst="perspectiveFront" fov="3300000">
                  <a:rot lat="486000" lon="19530000" rev="174000"/>
                </a:camera>
                <a:lightRig rig="harsh" dir="t">
                  <a:rot lat="0" lon="0" rev="3000000"/>
                </a:lightRig>
              </a:scene3d>
              <a:sp3d extrusionH="254000" contourW="19050">
                <a:bevelT w="82550" h="44450" prst="angle"/>
                <a:bevelB w="82550" h="44450" prst="angle"/>
                <a:contourClr>
                  <a:srgbClr val="FFFFFF"/>
                </a:contourClr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384369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0" y="762000"/>
            <a:ext cx="304800" cy="609600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4" name="Straight Connector 3"/>
          <p:cNvCxnSpPr/>
          <p:nvPr/>
        </p:nvCxnSpPr>
        <p:spPr>
          <a:xfrm rot="5400000">
            <a:off x="-1066800" y="3886200"/>
            <a:ext cx="5943600" cy="1588"/>
          </a:xfrm>
          <a:prstGeom prst="line">
            <a:avLst/>
          </a:prstGeom>
          <a:ln>
            <a:solidFill>
              <a:srgbClr val="FF00FF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3" name="Diamond 12"/>
          <p:cNvSpPr/>
          <p:nvPr/>
        </p:nvSpPr>
        <p:spPr>
          <a:xfrm>
            <a:off x="9677400" y="5867400"/>
            <a:ext cx="685800" cy="685800"/>
          </a:xfrm>
          <a:prstGeom prst="diamond">
            <a:avLst/>
          </a:prstGeom>
          <a:ln>
            <a:solidFill>
              <a:schemeClr val="accent6">
                <a:lumMod val="50000"/>
              </a:schemeClr>
            </a:solidFill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glow" dir="t"/>
          </a:scene3d>
          <a:sp3d extrusionH="107950" prstMaterial="plastic">
            <a:bevelT w="82550" h="63500" prst="divot"/>
            <a:bevelB/>
          </a:sp3d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Parallelogram 13"/>
          <p:cNvSpPr/>
          <p:nvPr/>
        </p:nvSpPr>
        <p:spPr>
          <a:xfrm>
            <a:off x="9067800" y="6248400"/>
            <a:ext cx="838200" cy="457200"/>
          </a:xfrm>
          <a:prstGeom prst="parallelogram">
            <a:avLst/>
          </a:prstGeom>
          <a:ln>
            <a:solidFill>
              <a:schemeClr val="accent6">
                <a:lumMod val="50000"/>
              </a:schemeClr>
            </a:solidFill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glow" dir="t"/>
          </a:scene3d>
          <a:sp3d extrusionH="107950" prstMaterial="plastic">
            <a:bevelT w="82550" h="63500" prst="divot"/>
            <a:bevelB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Right Triangle 14"/>
          <p:cNvSpPr/>
          <p:nvPr/>
        </p:nvSpPr>
        <p:spPr>
          <a:xfrm>
            <a:off x="9144000" y="5562600"/>
            <a:ext cx="685800" cy="762000"/>
          </a:xfrm>
          <a:prstGeom prst="rtTriangle">
            <a:avLst/>
          </a:prstGeom>
          <a:ln>
            <a:solidFill>
              <a:schemeClr val="accent6">
                <a:lumMod val="50000"/>
              </a:schemeClr>
            </a:solidFill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glow" dir="tl"/>
          </a:scene3d>
          <a:sp3d extrusionH="107950" prstMaterial="plastic">
            <a:bevelT w="82550" h="63500" prst="divot"/>
            <a:bevelB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Arc 16"/>
          <p:cNvSpPr/>
          <p:nvPr/>
        </p:nvSpPr>
        <p:spPr>
          <a:xfrm>
            <a:off x="8382000" y="5791200"/>
            <a:ext cx="914400" cy="914400"/>
          </a:xfrm>
          <a:prstGeom prst="arc">
            <a:avLst>
              <a:gd name="adj1" fmla="val 5399989"/>
              <a:gd name="adj2" fmla="val 19586239"/>
            </a:avLst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 rot="5400000">
            <a:off x="-951706" y="3847306"/>
            <a:ext cx="6019800" cy="1588"/>
          </a:xfrm>
          <a:prstGeom prst="line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rot="5400000">
            <a:off x="-913606" y="3810000"/>
            <a:ext cx="6095206" cy="794"/>
          </a:xfrm>
          <a:prstGeom prst="line">
            <a:avLst/>
          </a:prstGeom>
          <a:ln>
            <a:solidFill>
              <a:srgbClr val="FF00FF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0" name="Oval 29"/>
          <p:cNvSpPr/>
          <p:nvPr/>
        </p:nvSpPr>
        <p:spPr>
          <a:xfrm>
            <a:off x="2514600" y="2057400"/>
            <a:ext cx="609600" cy="533400"/>
          </a:xfrm>
          <a:prstGeom prst="ellipse">
            <a:avLst/>
          </a:prstGeom>
          <a:ln w="76200">
            <a:solidFill>
              <a:srgbClr val="FF00FF"/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1" name="Oval 30"/>
          <p:cNvSpPr/>
          <p:nvPr/>
        </p:nvSpPr>
        <p:spPr>
          <a:xfrm>
            <a:off x="3505200" y="990600"/>
            <a:ext cx="609600" cy="533400"/>
          </a:xfrm>
          <a:prstGeom prst="ellipse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2" name="Oval 31"/>
          <p:cNvSpPr/>
          <p:nvPr/>
        </p:nvSpPr>
        <p:spPr>
          <a:xfrm>
            <a:off x="7924800" y="4724400"/>
            <a:ext cx="609600" cy="533400"/>
          </a:xfrm>
          <a:prstGeom prst="ellipse">
            <a:avLst/>
          </a:pr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3" name="Oval 32"/>
          <p:cNvSpPr/>
          <p:nvPr/>
        </p:nvSpPr>
        <p:spPr>
          <a:xfrm>
            <a:off x="5562600" y="1143000"/>
            <a:ext cx="609600" cy="533400"/>
          </a:xfrm>
          <a:prstGeom prst="ellipse">
            <a:avLst/>
          </a:prstGeom>
          <a:ln w="76200">
            <a:solidFill>
              <a:srgbClr val="33CC33"/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4" name="Oval 33"/>
          <p:cNvSpPr/>
          <p:nvPr/>
        </p:nvSpPr>
        <p:spPr>
          <a:xfrm>
            <a:off x="3429000" y="3200400"/>
            <a:ext cx="609600" cy="533400"/>
          </a:xfrm>
          <a:prstGeom prst="ellipse">
            <a:avLst/>
          </a:prstGeom>
          <a:ln w="76200">
            <a:solidFill>
              <a:srgbClr val="FF00FF"/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5" name="Oval 34"/>
          <p:cNvSpPr/>
          <p:nvPr/>
        </p:nvSpPr>
        <p:spPr>
          <a:xfrm>
            <a:off x="9677400" y="2819400"/>
            <a:ext cx="609600" cy="533400"/>
          </a:xfrm>
          <a:prstGeom prst="ellipse">
            <a:avLst/>
          </a:prstGeom>
          <a:ln w="76200">
            <a:solidFill>
              <a:srgbClr val="C00000"/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6" name="Oval 35"/>
          <p:cNvSpPr/>
          <p:nvPr/>
        </p:nvSpPr>
        <p:spPr>
          <a:xfrm>
            <a:off x="9296400" y="4114800"/>
            <a:ext cx="609600" cy="533400"/>
          </a:xfrm>
          <a:prstGeom prst="ellipse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7" name="Oval 36"/>
          <p:cNvSpPr/>
          <p:nvPr/>
        </p:nvSpPr>
        <p:spPr>
          <a:xfrm>
            <a:off x="6781800" y="6096000"/>
            <a:ext cx="609600" cy="533400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8" name="Oval 37"/>
          <p:cNvSpPr/>
          <p:nvPr/>
        </p:nvSpPr>
        <p:spPr>
          <a:xfrm>
            <a:off x="1524000" y="3886200"/>
            <a:ext cx="609600" cy="533400"/>
          </a:xfrm>
          <a:prstGeom prst="ellipse">
            <a:avLst/>
          </a:prstGeom>
          <a:ln w="76200">
            <a:solidFill>
              <a:srgbClr val="FF00FF"/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9" name="Oval 38"/>
          <p:cNvSpPr/>
          <p:nvPr/>
        </p:nvSpPr>
        <p:spPr>
          <a:xfrm>
            <a:off x="7265195" y="2099102"/>
            <a:ext cx="609600" cy="533400"/>
          </a:xfrm>
          <a:prstGeom prst="ellipse">
            <a:avLst/>
          </a:prstGeom>
          <a:ln w="34925">
            <a:solidFill>
              <a:schemeClr val="accent3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brightRoom" dir="t"/>
          </a:scene3d>
          <a:sp3d extrusionH="38100" prstMaterial="clear">
            <a:bevelT w="260350" h="50800" prst="softRound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0" name="Oval 39"/>
          <p:cNvSpPr/>
          <p:nvPr/>
        </p:nvSpPr>
        <p:spPr>
          <a:xfrm>
            <a:off x="3200400" y="5638800"/>
            <a:ext cx="609600" cy="533400"/>
          </a:xfrm>
          <a:prstGeom prst="ellipse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1" name="Oval 40"/>
          <p:cNvSpPr/>
          <p:nvPr/>
        </p:nvSpPr>
        <p:spPr>
          <a:xfrm>
            <a:off x="9677400" y="762000"/>
            <a:ext cx="609600" cy="533400"/>
          </a:xfrm>
          <a:prstGeom prst="ellipse">
            <a:avLst/>
          </a:prstGeom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2" name="Oval 41"/>
          <p:cNvSpPr/>
          <p:nvPr/>
        </p:nvSpPr>
        <p:spPr>
          <a:xfrm>
            <a:off x="4343400" y="2057400"/>
            <a:ext cx="304800" cy="304800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3" name="Oval 42"/>
          <p:cNvSpPr/>
          <p:nvPr/>
        </p:nvSpPr>
        <p:spPr>
          <a:xfrm>
            <a:off x="6096000" y="5257800"/>
            <a:ext cx="304800" cy="304800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4" name="Oval 43"/>
          <p:cNvSpPr/>
          <p:nvPr/>
        </p:nvSpPr>
        <p:spPr>
          <a:xfrm>
            <a:off x="8001000" y="1143000"/>
            <a:ext cx="304800" cy="304800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5" name="Oval 44"/>
          <p:cNvSpPr/>
          <p:nvPr/>
        </p:nvSpPr>
        <p:spPr>
          <a:xfrm>
            <a:off x="1981200" y="5943600"/>
            <a:ext cx="304800" cy="304800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6" name="Oval 45"/>
          <p:cNvSpPr/>
          <p:nvPr/>
        </p:nvSpPr>
        <p:spPr>
          <a:xfrm>
            <a:off x="3810000" y="4495800"/>
            <a:ext cx="304800" cy="304800"/>
          </a:xfrm>
          <a:prstGeom prst="ellipse">
            <a:avLst/>
          </a:prstGeom>
          <a:ln w="76200">
            <a:solidFill>
              <a:srgbClr val="FF00FF"/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7" name="Oval 46"/>
          <p:cNvSpPr/>
          <p:nvPr/>
        </p:nvSpPr>
        <p:spPr>
          <a:xfrm>
            <a:off x="1524000" y="1371600"/>
            <a:ext cx="304800" cy="304800"/>
          </a:xfrm>
          <a:prstGeom prst="ellipse">
            <a:avLst/>
          </a:prstGeom>
          <a:ln w="76200">
            <a:solidFill>
              <a:srgbClr val="FF00FF"/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8" name="Oval 47"/>
          <p:cNvSpPr/>
          <p:nvPr/>
        </p:nvSpPr>
        <p:spPr>
          <a:xfrm>
            <a:off x="10058400" y="1828800"/>
            <a:ext cx="304800" cy="304800"/>
          </a:xfrm>
          <a:prstGeom prst="ellipse">
            <a:avLst/>
          </a:prstGeom>
          <a:ln w="76200">
            <a:solidFill>
              <a:srgbClr val="C00000"/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9" name="Oval 48"/>
          <p:cNvSpPr/>
          <p:nvPr/>
        </p:nvSpPr>
        <p:spPr>
          <a:xfrm>
            <a:off x="9906000" y="5181600"/>
            <a:ext cx="304800" cy="304800"/>
          </a:xfrm>
          <a:prstGeom prst="ellipse">
            <a:avLst/>
          </a:prstGeom>
          <a:ln w="76200">
            <a:solidFill>
              <a:srgbClr val="C00000"/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0" name="Oval 49"/>
          <p:cNvSpPr/>
          <p:nvPr/>
        </p:nvSpPr>
        <p:spPr>
          <a:xfrm>
            <a:off x="4800600" y="5715000"/>
            <a:ext cx="609600" cy="533400"/>
          </a:xfrm>
          <a:prstGeom prst="ellipse">
            <a:avLst/>
          </a:prstGeom>
          <a:ln w="34925">
            <a:solidFill>
              <a:schemeClr val="accent3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brightRoom" dir="t"/>
          </a:scene3d>
          <a:sp3d extrusionH="38100" prstMaterial="clear">
            <a:bevelT w="260350" h="50800" prst="softRound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4343400" y="3055203"/>
            <a:ext cx="4572000" cy="11357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bn-BD" sz="8000" b="1" dirty="0" smtClean="0">
                <a:ln w="28575">
                  <a:solidFill>
                    <a:srgbClr val="0BD0D9">
                      <a:lumMod val="60000"/>
                      <a:lumOff val="40000"/>
                    </a:srgbClr>
                  </a:solidFill>
                </a:ln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8000" b="1" dirty="0">
              <a:ln w="28575">
                <a:solidFill>
                  <a:srgbClr val="0BD0D9">
                    <a:lumMod val="60000"/>
                    <a:lumOff val="40000"/>
                  </a:srgbClr>
                </a:solidFill>
              </a:ln>
              <a:solidFill>
                <a:srgbClr val="FF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4495800" y="915194"/>
            <a:ext cx="656772" cy="616009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863228"/>
      </p:ext>
    </p:extLst>
  </p:cSld>
  <p:clrMapOvr>
    <a:masterClrMapping/>
  </p:clrMapOvr>
  <p:transition advTm="1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5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5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5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4" grpId="0" animBg="1"/>
      <p:bldP spid="39" grpId="0" animBg="1"/>
      <p:bldP spid="50" grpId="0" animBg="1"/>
      <p:bldP spid="5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446923" y="260259"/>
            <a:ext cx="437010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6000" b="1" i="0" u="none" strike="noStrike" kern="0" cap="none" spc="0" normalizeH="0" baseline="0" noProof="0" dirty="0" smtClean="0">
                <a:ln w="0"/>
                <a:gradFill>
                  <a:gsLst>
                    <a:gs pos="0">
                      <a:srgbClr val="4472C4">
                        <a:lumMod val="50000"/>
                      </a:srgbClr>
                    </a:gs>
                    <a:gs pos="50000">
                      <a:srgbClr val="4472C4"/>
                    </a:gs>
                    <a:gs pos="100000">
                      <a:srgbClr val="4472C4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</a:rPr>
              <a:t>পাঠ পরিচিতি</a:t>
            </a:r>
            <a:endParaRPr kumimoji="0" lang="en-US" sz="6000" b="1" i="0" u="none" strike="noStrike" kern="0" cap="none" spc="0" normalizeH="0" baseline="0" noProof="0" dirty="0">
              <a:ln w="0"/>
              <a:gradFill>
                <a:gsLst>
                  <a:gs pos="0">
                    <a:srgbClr val="4472C4">
                      <a:lumMod val="50000"/>
                    </a:srgbClr>
                  </a:gs>
                  <a:gs pos="50000">
                    <a:srgbClr val="4472C4"/>
                  </a:gs>
                  <a:gs pos="100000">
                    <a:srgbClr val="4472C4">
                      <a:lumMod val="60000"/>
                      <a:lumOff val="40000"/>
                    </a:srgb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uLnTx/>
              <a:uFillTx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052730" y="1536181"/>
            <a:ext cx="7032694" cy="440120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1" i="0" u="none" strike="noStrike" kern="0" cap="none" spc="0" normalizeH="0" baseline="0" noProof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uLnTx/>
                <a:uFillTx/>
                <a:latin typeface="NikoshBAN" panose="02000000000000000000" pitchFamily="2" charset="0"/>
                <a:cs typeface="NikoshBAN" panose="02000000000000000000" pitchFamily="2" charset="0"/>
              </a:rPr>
              <a:t>শ্রেণিঃ ৩য়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1" i="0" u="none" strike="noStrike" kern="0" cap="none" spc="0" normalizeH="0" baseline="0" noProof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uLnTx/>
                <a:uFillTx/>
                <a:latin typeface="NikoshBAN" panose="02000000000000000000" pitchFamily="2" charset="0"/>
                <a:cs typeface="NikoshBAN" panose="02000000000000000000" pitchFamily="2" charset="0"/>
              </a:rPr>
              <a:t>বিষয়ঃ বাংলাদেশ ও বিশ্ব পরিচয়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1" i="0" u="none" strike="noStrike" kern="0" cap="none" spc="0" normalizeH="0" baseline="0" noProof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uLnTx/>
                <a:uFillTx/>
                <a:latin typeface="NikoshBAN" panose="02000000000000000000" pitchFamily="2" charset="0"/>
                <a:cs typeface="NikoshBAN" panose="02000000000000000000" pitchFamily="2" charset="0"/>
              </a:rPr>
              <a:t>অধ্যায়ঃ </a:t>
            </a:r>
            <a:r>
              <a:rPr kumimoji="0" lang="en-US" sz="4000" b="1" i="0" u="none" strike="noStrike" kern="0" cap="none" spc="0" normalizeH="0" baseline="0" noProof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uLnTx/>
                <a:uFillTx/>
                <a:latin typeface="NikoshBAN" panose="02000000000000000000" pitchFamily="2" charset="0"/>
                <a:cs typeface="NikoshBAN" panose="02000000000000000000" pitchFamily="2" charset="0"/>
              </a:rPr>
              <a:t>6</a:t>
            </a:r>
            <a:endParaRPr kumimoji="0" lang="bn-BD" sz="4000" b="1" i="0" u="none" strike="noStrike" kern="0" cap="none" spc="0" normalizeH="0" baseline="0" noProof="0" dirty="0" smtClean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uLnTx/>
              <a:uFillTx/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1" i="0" u="none" strike="noStrike" kern="0" cap="none" spc="0" normalizeH="0" baseline="0" noProof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uLnTx/>
                <a:uFillTx/>
                <a:latin typeface="NikoshBAN" panose="02000000000000000000" pitchFamily="2" charset="0"/>
                <a:cs typeface="NikoshBAN" panose="02000000000000000000" pitchFamily="2" charset="0"/>
              </a:rPr>
              <a:t>পাঠ শিরোনামঃ সামাজিক পরিবেশের</a:t>
            </a:r>
            <a:r>
              <a:rPr kumimoji="0" lang="bn-BD" sz="4000" b="1" i="0" u="none" strike="noStrike" kern="0" cap="none" spc="0" normalizeH="0" noProof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uLnTx/>
                <a:uFillTx/>
                <a:latin typeface="NikoshBAN" panose="02000000000000000000" pitchFamily="2" charset="0"/>
                <a:cs typeface="NikoshBAN" panose="02000000000000000000" pitchFamily="2" charset="0"/>
              </a:rPr>
              <a:t> উন্নয়ন</a:t>
            </a:r>
            <a:endParaRPr kumimoji="0" lang="bn-BD" sz="4000" b="1" i="0" u="none" strike="noStrike" kern="0" cap="none" spc="0" normalizeH="0" baseline="0" noProof="0" dirty="0" smtClean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uLnTx/>
              <a:uFillTx/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1" i="0" u="none" strike="noStrike" kern="0" cap="none" spc="0" normalizeH="0" baseline="0" noProof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uLnTx/>
                <a:uFillTx/>
                <a:latin typeface="NikoshBAN" panose="02000000000000000000" pitchFamily="2" charset="0"/>
                <a:cs typeface="NikoshBAN" panose="02000000000000000000" pitchFamily="2" charset="0"/>
              </a:rPr>
              <a:t>পাঠ্যাংশঃ বিদ্যালয়ে সাহায্য</a:t>
            </a:r>
            <a:r>
              <a:rPr kumimoji="0" lang="bn-BD" sz="4000" b="1" i="0" u="none" strike="noStrike" kern="0" cap="none" spc="0" normalizeH="0" noProof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uLnTx/>
                <a:uFillTx/>
                <a:latin typeface="NikoshBAN" panose="02000000000000000000" pitchFamily="2" charset="0"/>
                <a:cs typeface="NikoshBAN" panose="02000000000000000000" pitchFamily="2" charset="0"/>
              </a:rPr>
              <a:t> করা</a:t>
            </a:r>
            <a:endParaRPr kumimoji="0" lang="bn-BD" sz="4000" b="1" i="0" u="none" strike="noStrike" kern="0" cap="none" spc="0" normalizeH="0" baseline="0" noProof="0" dirty="0" smtClean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uLnTx/>
              <a:uFillTx/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1" i="0" u="none" strike="noStrike" kern="0" cap="none" spc="0" normalizeH="0" baseline="0" noProof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uLnTx/>
                <a:uFillTx/>
                <a:latin typeface="NikoshBAN" panose="02000000000000000000" pitchFamily="2" charset="0"/>
                <a:cs typeface="NikoshBAN" panose="02000000000000000000" pitchFamily="2" charset="0"/>
              </a:rPr>
              <a:t>তারিখঃ </a:t>
            </a:r>
            <a:r>
              <a:rPr lang="en-US" sz="4000" b="1" kern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10</a:t>
            </a:r>
            <a:r>
              <a:rPr kumimoji="0" lang="bn-BD" sz="4000" b="1" i="0" u="none" strike="noStrike" kern="0" cap="none" spc="0" normalizeH="0" baseline="0" noProof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uLnTx/>
                <a:uFillTx/>
                <a:latin typeface="NikoshBAN" panose="02000000000000000000" pitchFamily="2" charset="0"/>
                <a:cs typeface="NikoshBAN" panose="02000000000000000000" pitchFamily="2" charset="0"/>
              </a:rPr>
              <a:t>/০৩/২০১৮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1" i="0" u="none" strike="noStrike" kern="0" cap="none" spc="0" normalizeH="0" baseline="0" noProof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uLnTx/>
                <a:uFillTx/>
                <a:latin typeface="NikoshBAN" panose="02000000000000000000" pitchFamily="2" charset="0"/>
                <a:cs typeface="NikoshBAN" panose="02000000000000000000" pitchFamily="2" charset="0"/>
              </a:rPr>
              <a:t>সময়ঃ ৪০ মিনিট</a:t>
            </a:r>
            <a:endParaRPr lang="en-US" sz="40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0686" y="4311604"/>
            <a:ext cx="3557814" cy="1999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908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3898" y="-30629"/>
            <a:ext cx="12505898" cy="688862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918280" y="528767"/>
            <a:ext cx="3640740" cy="1569660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none">
            <a:spAutoFit/>
          </a:bodyPr>
          <a:lstStyle/>
          <a:p>
            <a:pPr lvl="0" algn="ctr"/>
            <a:r>
              <a:rPr lang="bn-BD" sz="9600" b="1" dirty="0">
                <a:ln/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9600" b="1" dirty="0">
              <a:ln/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22746" y="2098427"/>
            <a:ext cx="11273720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bn-BD" sz="4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৯</a:t>
            </a:r>
            <a:r>
              <a:rPr lang="en-US" sz="4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BD" sz="4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lang="en-US" sz="4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BD" sz="4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৩ বিদ্যালয়ের উন্নয়নে সহায়ক কাজ চিহ্নিত করতে পারবে।</a:t>
            </a:r>
          </a:p>
          <a:p>
            <a:r>
              <a:rPr lang="bn-BD" sz="4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৯</a:t>
            </a:r>
            <a:r>
              <a:rPr lang="en-US" sz="4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BD" sz="4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lang="en-US" sz="4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BD" sz="4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৪ পরিবার ও বিদ্যালয়ের বিভিন্ন উন্নয়নমূলক কাজে অংশগ্রহণ করবে।</a:t>
            </a:r>
            <a:r>
              <a:rPr lang="bn-BD" sz="4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Frame 14"/>
          <p:cNvSpPr/>
          <p:nvPr/>
        </p:nvSpPr>
        <p:spPr>
          <a:xfrm>
            <a:off x="7325436" y="5759976"/>
            <a:ext cx="457200" cy="457200"/>
          </a:xfrm>
          <a:prstGeom prst="frame">
            <a:avLst/>
          </a:prstGeom>
          <a:solidFill>
            <a:srgbClr val="4F81BD"/>
          </a:solidFill>
          <a:ln w="25400" cap="flat" cmpd="sng" algn="ctr">
            <a:solidFill>
              <a:srgbClr val="7030A0"/>
            </a:solidFill>
            <a:prstDash val="solid"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6" name="Frame 15"/>
          <p:cNvSpPr/>
          <p:nvPr/>
        </p:nvSpPr>
        <p:spPr>
          <a:xfrm>
            <a:off x="7772400" y="5374015"/>
            <a:ext cx="457200" cy="457200"/>
          </a:xfrm>
          <a:prstGeom prst="frame">
            <a:avLst/>
          </a:prstGeom>
          <a:solidFill>
            <a:srgbClr val="4F81BD"/>
          </a:solidFill>
          <a:ln w="25400" cap="flat" cmpd="sng" algn="ctr">
            <a:solidFill>
              <a:srgbClr val="7030A0"/>
            </a:solidFill>
            <a:prstDash val="solid"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2286000" y="5500152"/>
            <a:ext cx="5715000" cy="76200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1752600" y="5925507"/>
            <a:ext cx="5715000" cy="76200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05699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912" y="-95534"/>
            <a:ext cx="11846256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929083" y="2162118"/>
            <a:ext cx="8634095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n-BD" sz="8800" b="1" dirty="0" smtClean="0">
                <a:ln/>
                <a:solidFill>
                  <a:schemeClr val="accent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এসো একটি ভিডিও দেখি</a:t>
            </a:r>
            <a:endParaRPr lang="en-US" sz="8800" b="1" cap="none" spc="0" dirty="0">
              <a:ln/>
              <a:solidFill>
                <a:schemeClr val="accent4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4" name="Object 3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2184353"/>
              </p:ext>
            </p:extLst>
          </p:nvPr>
        </p:nvGraphicFramePr>
        <p:xfrm>
          <a:off x="5581937" y="4028279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9" name="Packager Shell Object" showAsIcon="1" r:id="rId5" imgW="914400" imgH="771480" progId="Package">
                  <p:embed/>
                </p:oleObj>
              </mc:Choice>
              <mc:Fallback>
                <p:oleObj name="Packager Shell Object" showAsIcon="1" r:id="rId5" imgW="914400" imgH="77148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581937" y="4028279"/>
                        <a:ext cx="9144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69940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202008" cy="685800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204729" y="3428999"/>
            <a:ext cx="8363187" cy="1569660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n-BD" sz="96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বিদ্যালয়ে সাহায্য করা</a:t>
            </a:r>
            <a:endParaRPr lang="en-US" sz="96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627922" y="178250"/>
            <a:ext cx="7939994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buFont typeface="Wingdings" pitchFamily="2" charset="2"/>
              <a:buChar char="v"/>
            </a:pPr>
            <a:r>
              <a:rPr lang="bn-BD" sz="115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আজকের পাঠ </a:t>
            </a:r>
            <a:endParaRPr lang="en-US" sz="115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 descr="Blume1002.gif"/>
          <p:cNvPicPr>
            <a:picLocks noChangeAspect="1"/>
          </p:cNvPicPr>
          <p:nvPr/>
        </p:nvPicPr>
        <p:blipFill>
          <a:blip r:embed="rId3">
            <a:lum/>
          </a:blip>
          <a:stretch>
            <a:fillRect/>
          </a:stretch>
        </p:blipFill>
        <p:spPr>
          <a:xfrm>
            <a:off x="6955970" y="5456851"/>
            <a:ext cx="5005917" cy="139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559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73165" cy="573206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433015" y="5732060"/>
            <a:ext cx="756718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n-BD" sz="5400" b="1" dirty="0" smtClean="0">
                <a:ln/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পরিবারের কাজে সাহায্য করা</a:t>
            </a:r>
            <a:endParaRPr lang="en-US" sz="5400" b="1" cap="none" spc="0" dirty="0">
              <a:ln/>
              <a:solidFill>
                <a:srgbClr val="002060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 descr="Blume1002.gif"/>
          <p:cNvPicPr>
            <a:picLocks noChangeAspect="1"/>
          </p:cNvPicPr>
          <p:nvPr/>
        </p:nvPicPr>
        <p:blipFill>
          <a:blip r:embed="rId3">
            <a:lum/>
          </a:blip>
          <a:stretch>
            <a:fillRect/>
          </a:stretch>
        </p:blipFill>
        <p:spPr>
          <a:xfrm>
            <a:off x="9153260" y="5973162"/>
            <a:ext cx="3170669" cy="884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883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46504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686334" y="5775323"/>
            <a:ext cx="68193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bn-BD" sz="5400" b="1" dirty="0">
                <a:ln/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পরিবারের কাজে সাহায্য </a:t>
            </a:r>
            <a:r>
              <a:rPr lang="bn-BD" sz="5400" b="1" dirty="0" smtClean="0">
                <a:ln/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endParaRPr lang="en-US" sz="5400" b="1" dirty="0">
              <a:ln/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 descr="Blume1002.gif"/>
          <p:cNvPicPr>
            <a:picLocks noChangeAspect="1"/>
          </p:cNvPicPr>
          <p:nvPr/>
        </p:nvPicPr>
        <p:blipFill>
          <a:blip r:embed="rId3">
            <a:lum/>
          </a:blip>
          <a:stretch>
            <a:fillRect/>
          </a:stretch>
        </p:blipFill>
        <p:spPr>
          <a:xfrm>
            <a:off x="9053015" y="5982005"/>
            <a:ext cx="3138985" cy="875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52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7" y="0"/>
            <a:ext cx="12185503" cy="545910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06335" y="5459104"/>
            <a:ext cx="1138582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n-BD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বিদ্যালয়ের শ্রেণিকক্ষের ভিতরে পরিস্কার-পরিচ্ছন্ন রাখা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5" name="Picture 4" descr="Blume1002.gif"/>
          <p:cNvPicPr>
            <a:picLocks noChangeAspect="1"/>
          </p:cNvPicPr>
          <p:nvPr/>
        </p:nvPicPr>
        <p:blipFill>
          <a:blip r:embed="rId4">
            <a:lum/>
          </a:blip>
          <a:stretch>
            <a:fillRect/>
          </a:stretch>
        </p:blipFill>
        <p:spPr>
          <a:xfrm>
            <a:off x="10222334" y="6308326"/>
            <a:ext cx="1969666" cy="549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787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lossy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tint val="95000"/>
              <a:shade val="95000"/>
              <a:satMod val="120000"/>
            </a:schemeClr>
          </a:solidFill>
          <a:prstDash val="solid"/>
        </a:ln>
        <a:ln w="55000" cap="flat" cmpd="thickThin" algn="ctr">
          <a:solidFill>
            <a:schemeClr val="phClr">
              <a:tint val="90000"/>
              <a:satMod val="130000"/>
            </a:schemeClr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603</TotalTime>
  <Words>405</Words>
  <Application>Microsoft Office PowerPoint</Application>
  <PresentationFormat>Widescreen</PresentationFormat>
  <Paragraphs>90</Paragraphs>
  <Slides>20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1" baseType="lpstr">
      <vt:lpstr>Arial</vt:lpstr>
      <vt:lpstr>Calibri</vt:lpstr>
      <vt:lpstr>Calibri Light</vt:lpstr>
      <vt:lpstr>Constantia</vt:lpstr>
      <vt:lpstr>NikoshBAN</vt:lpstr>
      <vt:lpstr>Vrinda</vt:lpstr>
      <vt:lpstr>Wingdings</vt:lpstr>
      <vt:lpstr>Wingdings 2</vt:lpstr>
      <vt:lpstr>Office Theme</vt:lpstr>
      <vt:lpstr>Flow</vt:lpstr>
      <vt:lpstr>Packager Shell Object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80</cp:revision>
  <dcterms:created xsi:type="dcterms:W3CDTF">2018-03-09T03:49:33Z</dcterms:created>
  <dcterms:modified xsi:type="dcterms:W3CDTF">2018-03-11T10:29:40Z</dcterms:modified>
</cp:coreProperties>
</file>